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Space Mono"/>
      <p:regular r:id="rId24"/>
      <p:bold r:id="rId25"/>
      <p:italic r:id="rId26"/>
      <p:boldItalic r:id="rId27"/>
    </p:embeddedFont>
    <p:embeddedFont>
      <p:font typeface="Source Code Pro"/>
      <p:regular r:id="rId28"/>
      <p:bold r:id="rId29"/>
      <p:italic r:id="rId30"/>
      <p:boldItalic r:id="rId31"/>
    </p:embeddedFont>
    <p:embeddedFont>
      <p:font typeface="Fira Sans"/>
      <p:regular r:id="rId32"/>
      <p:bold r:id="rId33"/>
      <p:italic r:id="rId34"/>
      <p:boldItalic r:id="rId35"/>
    </p:embeddedFont>
    <p:embeddedFont>
      <p:font typeface="PT Sans"/>
      <p:regular r:id="rId36"/>
      <p:bold r:id="rId37"/>
      <p:italic r:id="rId38"/>
      <p:boldItalic r:id="rId39"/>
    </p:embeddedFont>
    <p:embeddedFont>
      <p:font typeface="Source Sans Pr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SansPro-regular.fntdata"/><Relationship Id="rId20" Type="http://schemas.openxmlformats.org/officeDocument/2006/relationships/slide" Target="slides/slide16.xml"/><Relationship Id="rId42" Type="http://schemas.openxmlformats.org/officeDocument/2006/relationships/font" Target="fonts/SourceSansPro-italic.fntdata"/><Relationship Id="rId41" Type="http://schemas.openxmlformats.org/officeDocument/2006/relationships/font" Target="fonts/SourceSansPro-bold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43" Type="http://schemas.openxmlformats.org/officeDocument/2006/relationships/font" Target="fonts/SourceSansPro-boldItalic.fntdata"/><Relationship Id="rId24" Type="http://schemas.openxmlformats.org/officeDocument/2006/relationships/font" Target="fonts/SpaceMono-regular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SpaceMono-italic.fntdata"/><Relationship Id="rId25" Type="http://schemas.openxmlformats.org/officeDocument/2006/relationships/font" Target="fonts/SpaceMono-bold.fntdata"/><Relationship Id="rId28" Type="http://schemas.openxmlformats.org/officeDocument/2006/relationships/font" Target="fonts/SourceCodePro-regular.fntdata"/><Relationship Id="rId27" Type="http://schemas.openxmlformats.org/officeDocument/2006/relationships/font" Target="fonts/SpaceMon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SourceCodePr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SourceCodePro-boldItalic.fntdata"/><Relationship Id="rId30" Type="http://schemas.openxmlformats.org/officeDocument/2006/relationships/font" Target="fonts/SourceCodePro-italic.fntdata"/><Relationship Id="rId11" Type="http://schemas.openxmlformats.org/officeDocument/2006/relationships/slide" Target="slides/slide7.xml"/><Relationship Id="rId33" Type="http://schemas.openxmlformats.org/officeDocument/2006/relationships/font" Target="fonts/FiraSans-bold.fntdata"/><Relationship Id="rId10" Type="http://schemas.openxmlformats.org/officeDocument/2006/relationships/slide" Target="slides/slide6.xml"/><Relationship Id="rId32" Type="http://schemas.openxmlformats.org/officeDocument/2006/relationships/font" Target="fonts/FiraSans-regular.fntdata"/><Relationship Id="rId13" Type="http://schemas.openxmlformats.org/officeDocument/2006/relationships/slide" Target="slides/slide9.xml"/><Relationship Id="rId35" Type="http://schemas.openxmlformats.org/officeDocument/2006/relationships/font" Target="fonts/FiraSans-boldItalic.fntdata"/><Relationship Id="rId12" Type="http://schemas.openxmlformats.org/officeDocument/2006/relationships/slide" Target="slides/slide8.xml"/><Relationship Id="rId34" Type="http://schemas.openxmlformats.org/officeDocument/2006/relationships/font" Target="fonts/FiraSans-italic.fntdata"/><Relationship Id="rId15" Type="http://schemas.openxmlformats.org/officeDocument/2006/relationships/slide" Target="slides/slide11.xml"/><Relationship Id="rId37" Type="http://schemas.openxmlformats.org/officeDocument/2006/relationships/font" Target="fonts/PTSans-bold.fntdata"/><Relationship Id="rId14" Type="http://schemas.openxmlformats.org/officeDocument/2006/relationships/slide" Target="slides/slide10.xml"/><Relationship Id="rId36" Type="http://schemas.openxmlformats.org/officeDocument/2006/relationships/font" Target="fonts/PTSans-regular.fntdata"/><Relationship Id="rId17" Type="http://schemas.openxmlformats.org/officeDocument/2006/relationships/slide" Target="slides/slide13.xml"/><Relationship Id="rId39" Type="http://schemas.openxmlformats.org/officeDocument/2006/relationships/font" Target="fonts/PTSans-boldItalic.fntdata"/><Relationship Id="rId16" Type="http://schemas.openxmlformats.org/officeDocument/2006/relationships/slide" Target="slides/slide12.xml"/><Relationship Id="rId38" Type="http://schemas.openxmlformats.org/officeDocument/2006/relationships/font" Target="fonts/PTSans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969de404cd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969de404cd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69de404cd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969de404cd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69de404cd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969de404cd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969de404cd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969de404cd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969de404cd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969de404cd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969de404cd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969de404cd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69de404cd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969de404cd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69de404cd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969de404cd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969de404cd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969de404cd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69de404c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969de404c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82a29de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982a29de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969de404c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969de404c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969de404c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969de404c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969de404c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969de404c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s://goo.gl/FPuxtt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hyperlink" Target="http://goo.gl/Pq3tP4" TargetMode="External"/><Relationship Id="rId7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595300" y="4749900"/>
            <a:ext cx="548700" cy="393600"/>
          </a:xfrm>
          <a:prstGeom prst="rect">
            <a:avLst/>
          </a:prstGeom>
          <a:solidFill>
            <a:srgbClr val="3233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>
            <a:off x="311708" y="3016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0"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311700" y="23912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p2"/>
          <p:cNvSpPr txBox="1"/>
          <p:nvPr>
            <p:ph idx="2" type="subTitle"/>
          </p:nvPr>
        </p:nvSpPr>
        <p:spPr>
          <a:xfrm>
            <a:off x="7426475" y="4749900"/>
            <a:ext cx="1717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>
                <a:solidFill>
                  <a:srgbClr val="EEEEEE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/>
        </p:nvSpPr>
        <p:spPr>
          <a:xfrm>
            <a:off x="311700" y="3957300"/>
            <a:ext cx="558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sng" cap="none" strike="noStrike">
              <a:solidFill>
                <a:srgbClr val="0DB2F8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" name="Google Shape;18;p2"/>
          <p:cNvSpPr txBox="1"/>
          <p:nvPr>
            <p:ph idx="3" type="subTitle"/>
          </p:nvPr>
        </p:nvSpPr>
        <p:spPr>
          <a:xfrm>
            <a:off x="5892325" y="3957300"/>
            <a:ext cx="294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e Believe">
  <p:cSld name="TITLE_AND_BODY_2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1"/>
          <p:cNvSpPr txBox="1"/>
          <p:nvPr/>
        </p:nvSpPr>
        <p:spPr>
          <a:xfrm>
            <a:off x="311700" y="984775"/>
            <a:ext cx="8520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b="0" i="0" lang="en" sz="20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Community is important.</a:t>
            </a:r>
            <a:endParaRPr b="0" i="0" sz="2000" u="none" cap="none" strike="noStrike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b="0" i="0" lang="en" sz="20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 don’t know everything.</a:t>
            </a:r>
            <a:endParaRPr b="0" i="0" sz="2000" u="none" cap="none" strike="noStrike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b="0" i="0" lang="en" sz="20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Students should teach students.</a:t>
            </a:r>
            <a:endParaRPr b="0" i="0" sz="2000" u="none" cap="none" strike="noStrike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3" name="Google Shape;53;p11"/>
          <p:cNvSpPr txBox="1"/>
          <p:nvPr/>
        </p:nvSpPr>
        <p:spPr>
          <a:xfrm>
            <a:off x="311700" y="311700"/>
            <a:ext cx="85206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We Believe</a:t>
            </a:r>
            <a:endParaRPr b="1" i="0" sz="2800" u="none" cap="none" strike="noStrike">
              <a:solidFill>
                <a:srgbClr val="F8C7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ordinators">
  <p:cSld name="TITLE_AND_BODY_2_1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2"/>
          <p:cNvSpPr txBox="1"/>
          <p:nvPr/>
        </p:nvSpPr>
        <p:spPr>
          <a:xfrm>
            <a:off x="311700" y="984775"/>
            <a:ext cx="8520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b="0" i="0" lang="en" sz="20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(TA) Felix Sosa </a:t>
            </a:r>
            <a:endParaRPr b="0" i="0" sz="2000" u="none" cap="none" strike="noStrike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b="0" i="0" lang="en" sz="20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(TA) John Muchovej</a:t>
            </a:r>
            <a:endParaRPr b="0" i="0" sz="2000" u="none" cap="none" strike="noStrike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b="0" i="0" lang="en" sz="20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(TA) Richard DiBacco</a:t>
            </a:r>
            <a:endParaRPr b="0" i="0" sz="2000" u="none" cap="none" strike="noStrike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7" name="Google Shape;57;p12"/>
          <p:cNvSpPr txBox="1"/>
          <p:nvPr/>
        </p:nvSpPr>
        <p:spPr>
          <a:xfrm>
            <a:off x="311700" y="311700"/>
            <a:ext cx="85206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Coordinators</a:t>
            </a:r>
            <a:endParaRPr b="1" i="0" sz="2800" u="none" cap="none" strike="noStrike">
              <a:solidFill>
                <a:srgbClr val="F8C7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ing Structure">
  <p:cSld name="TITLE_AND_BODY_2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3"/>
          <p:cNvSpPr txBox="1"/>
          <p:nvPr/>
        </p:nvSpPr>
        <p:spPr>
          <a:xfrm>
            <a:off x="311700" y="984775"/>
            <a:ext cx="8520600" cy="3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b="0" i="0" lang="en" sz="20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Breadth first</a:t>
            </a:r>
            <a:endParaRPr b="0" i="0" sz="2000" u="none" cap="none" strike="noStrike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b="0" i="0" lang="en" sz="20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Lecture to Workshop</a:t>
            </a:r>
            <a:endParaRPr b="0" i="0" sz="2000" u="none" cap="none" strike="noStrike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b="0" i="0" lang="en" sz="20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Big to Small, then Present to Future</a:t>
            </a:r>
            <a:endParaRPr b="0" i="0" sz="2000" u="none" cap="none" strike="noStrike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311700" y="311700"/>
            <a:ext cx="85206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Meeting Structure</a:t>
            </a:r>
            <a:endParaRPr b="1" i="0" sz="2800" u="none" cap="none" strike="noStrike">
              <a:solidFill>
                <a:srgbClr val="F8C7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bose Syllabus: Fall 2017">
  <p:cSld name="TITLE_AND_BODY_2_1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311700" y="984775"/>
            <a:ext cx="8520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b="0" i="0" lang="en" sz="20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U0: Neural Networks</a:t>
            </a:r>
            <a:endParaRPr b="0" i="0" sz="2000" u="none" cap="none" strike="noStrike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Source Sans Pro"/>
              <a:buChar char="-"/>
            </a:pPr>
            <a:r>
              <a:rPr b="0" i="0" lang="en" sz="18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(09/27) Lecture: An Intro to Neural Networks</a:t>
            </a:r>
            <a:endParaRPr b="0" i="0" sz="1800" u="none" cap="none" strike="noStrike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Source Sans Pro"/>
              <a:buChar char="-"/>
            </a:pPr>
            <a:r>
              <a:rPr b="0" i="0" lang="en" sz="18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(10/07) Workshop: Building Your Own Neural Network</a:t>
            </a:r>
            <a:endParaRPr b="0" i="0" sz="1800" u="none" cap="none" strike="noStrike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b="0" i="0" lang="en" sz="20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U1: Reinforcement Learning</a:t>
            </a:r>
            <a:endParaRPr b="0" i="0" sz="2000" u="none" cap="none" strike="noStrike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Source Sans Pro"/>
              <a:buChar char="-"/>
            </a:pPr>
            <a:r>
              <a:rPr b="0" i="0" lang="en" sz="18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(10/11) Lecture: An Intro to Reinforcement Learning</a:t>
            </a:r>
            <a:endParaRPr b="0" i="0" sz="1800" u="none" cap="none" strike="noStrike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Source Sans Pro"/>
              <a:buChar char="-"/>
            </a:pPr>
            <a:r>
              <a:rPr b="0" i="0" lang="en" sz="18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(10/18) Lecture: Solving a Markov Decision Process</a:t>
            </a:r>
            <a:endParaRPr b="0" i="0" sz="1800" u="none" cap="none" strike="noStrike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C700"/>
              </a:buClr>
              <a:buSzPts val="2000"/>
              <a:buFont typeface="Source Sans Pro"/>
              <a:buChar char="-"/>
            </a:pPr>
            <a:r>
              <a:rPr b="1" i="0" lang="en" sz="2000" u="none" cap="none" strike="noStrike">
                <a:solidFill>
                  <a:srgbClr val="F8C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U2: Advanced Topics</a:t>
            </a:r>
            <a:endParaRPr b="1" i="0" sz="2000" u="none" cap="none" strike="noStrike">
              <a:solidFill>
                <a:srgbClr val="F8C7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B2F8"/>
              </a:buClr>
              <a:buSzPts val="2000"/>
              <a:buFont typeface="Source Sans Pro"/>
              <a:buChar char="-"/>
            </a:pPr>
            <a:r>
              <a:rPr b="0" i="0" lang="en" sz="1800" u="none" cap="none" strike="noStrike">
                <a:solidFill>
                  <a:srgbClr val="0DB2F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(11/01) Lecture: Intro to Evolutionary Computation (Dr. Annie Wu)</a:t>
            </a:r>
            <a:endParaRPr b="0" i="0" sz="2000" u="none" cap="none" strike="noStrike">
              <a:solidFill>
                <a:srgbClr val="0DB2F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C700"/>
              </a:buClr>
              <a:buSzPts val="1800"/>
              <a:buFont typeface="Source Sans Pro"/>
              <a:buChar char="-"/>
            </a:pPr>
            <a:r>
              <a:rPr b="0" i="0" lang="en" sz="1800" u="none" cap="none" strike="noStrike">
                <a:solidFill>
                  <a:srgbClr val="F8C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(11/08) Lecture: Intro to Neuroevolutionary Computation</a:t>
            </a:r>
            <a:endParaRPr b="0" i="0" sz="1800" u="none" cap="none" strike="noStrike">
              <a:solidFill>
                <a:srgbClr val="F8C7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C700"/>
              </a:buClr>
              <a:buSzPts val="1800"/>
              <a:buFont typeface="Source Sans Pro"/>
              <a:buChar char="-"/>
            </a:pPr>
            <a:r>
              <a:rPr b="0" i="0" lang="en" sz="1800" u="none" cap="none" strike="noStrike">
                <a:solidFill>
                  <a:srgbClr val="F8C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(11/15) Lecture: Building Machines that Learn and Think like People</a:t>
            </a:r>
            <a:endParaRPr b="0" i="0" sz="2000" u="none" cap="none" strike="noStrike">
              <a:solidFill>
                <a:srgbClr val="F8C7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311700" y="311700"/>
            <a:ext cx="85206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Syllabus: </a:t>
            </a:r>
            <a:r>
              <a:rPr b="1" i="0" lang="en" sz="2800" u="none" cap="none" strike="noStrike">
                <a:solidFill>
                  <a:srgbClr val="FEFEFE"/>
                </a:solidFill>
                <a:latin typeface="PT Sans"/>
                <a:ea typeface="PT Sans"/>
                <a:cs typeface="PT Sans"/>
                <a:sym typeface="PT Sans"/>
              </a:rPr>
              <a:t>Fall 2017</a:t>
            </a:r>
            <a:endParaRPr b="1" i="0" sz="2800" u="none" cap="none" strike="noStrike">
              <a:solidFill>
                <a:srgbClr val="F8C7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bose Syllabus: Fall 2017 Next">
  <p:cSld name="TITLE_AND_BODY_2_1_1_1_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311700" y="984775"/>
            <a:ext cx="8520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ource Sans Pro"/>
              <a:buChar char="-"/>
            </a:pPr>
            <a:r>
              <a:rPr b="0" i="0" lang="en" sz="20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U0: Neural Networks</a:t>
            </a:r>
            <a:endParaRPr b="0" i="0" sz="20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-"/>
            </a:pPr>
            <a:r>
              <a:rPr b="0" i="0" lang="en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(09/27) Lecture: An Intro to Neural Networks</a:t>
            </a:r>
            <a:endParaRPr b="0" i="0" sz="18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-"/>
            </a:pPr>
            <a:r>
              <a:rPr b="0" i="0" lang="en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(10/07) Workshop: Building Your Own Neural Network</a:t>
            </a:r>
            <a:endParaRPr b="0" i="0" sz="18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b="0" i="0" lang="en" sz="20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U1: Reinforcement Learning</a:t>
            </a:r>
            <a:endParaRPr b="0" i="0" sz="2000" u="none" cap="none" strike="noStrike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Source Sans Pro"/>
              <a:buChar char="-"/>
            </a:pPr>
            <a:r>
              <a:rPr b="0" i="0" lang="en" sz="18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(10/11) Lecture: An Intro to Reinforcement Learning</a:t>
            </a:r>
            <a:endParaRPr b="0" i="0" sz="1800" u="none" cap="none" strike="noStrike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Source Sans Pro"/>
              <a:buChar char="-"/>
            </a:pPr>
            <a:r>
              <a:rPr b="0" i="0" lang="en" sz="18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(10/18) Lecture: Solving a Markov Decision Process</a:t>
            </a:r>
            <a:endParaRPr b="0" i="0" sz="1800" u="none" cap="none" strike="noStrike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C700"/>
              </a:buClr>
              <a:buSzPts val="2000"/>
              <a:buFont typeface="Source Sans Pro"/>
              <a:buChar char="-"/>
            </a:pPr>
            <a:r>
              <a:rPr b="1" i="0" lang="en" sz="2000" u="none" cap="none" strike="noStrike">
                <a:solidFill>
                  <a:srgbClr val="F8C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U2: Advanced Topics</a:t>
            </a:r>
            <a:endParaRPr b="1" i="0" sz="2000" u="none" cap="none" strike="noStrike">
              <a:solidFill>
                <a:srgbClr val="F8C7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B2F8"/>
              </a:buClr>
              <a:buSzPts val="2000"/>
              <a:buFont typeface="Source Sans Pro"/>
              <a:buChar char="-"/>
            </a:pPr>
            <a:r>
              <a:rPr b="0" i="0" lang="en" sz="1800" u="none" cap="none" strike="noStrike">
                <a:solidFill>
                  <a:srgbClr val="0DB2F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(11/01) Lecture: Intro to Evolutionary Computation (Dr. Annie Wu)</a:t>
            </a:r>
            <a:endParaRPr b="0" i="0" sz="2000" u="none" cap="none" strike="noStrike">
              <a:solidFill>
                <a:srgbClr val="0DB2F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C700"/>
              </a:buClr>
              <a:buSzPts val="1800"/>
              <a:buFont typeface="Source Sans Pro"/>
              <a:buChar char="-"/>
            </a:pPr>
            <a:r>
              <a:rPr b="0" i="0" lang="en" sz="1800" u="none" cap="none" strike="noStrike">
                <a:solidFill>
                  <a:srgbClr val="F8C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(11/08) Lecture: Intro to Neuroevolutionary Computation</a:t>
            </a:r>
            <a:endParaRPr b="0" i="0" sz="1800" u="none" cap="none" strike="noStrike">
              <a:solidFill>
                <a:srgbClr val="F8C7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C700"/>
              </a:buClr>
              <a:buSzPts val="1800"/>
              <a:buFont typeface="Source Sans Pro"/>
              <a:buChar char="-"/>
            </a:pPr>
            <a:r>
              <a:rPr b="0" i="0" lang="en" sz="1800" u="none" cap="none" strike="noStrike">
                <a:solidFill>
                  <a:srgbClr val="F8C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(11/15) Lecture: Building Machines that Learn and Think like People</a:t>
            </a:r>
            <a:endParaRPr b="1" i="0" sz="2000" u="none" cap="none" strike="noStrike">
              <a:solidFill>
                <a:srgbClr val="F8C7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5"/>
          <p:cNvSpPr txBox="1"/>
          <p:nvPr/>
        </p:nvSpPr>
        <p:spPr>
          <a:xfrm>
            <a:off x="311700" y="311700"/>
            <a:ext cx="85206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Syllabus: </a:t>
            </a:r>
            <a:r>
              <a:rPr b="1" i="0" lang="en" sz="2800" u="none" cap="none" strike="noStrike">
                <a:solidFill>
                  <a:srgbClr val="FEFEFE"/>
                </a:solidFill>
                <a:latin typeface="PT Sans"/>
                <a:ea typeface="PT Sans"/>
                <a:cs typeface="PT Sans"/>
                <a:sym typeface="PT Sans"/>
              </a:rPr>
              <a:t>Fall 2017</a:t>
            </a:r>
            <a:endParaRPr b="1" i="0" sz="2800" u="none" cap="none" strike="noStrike">
              <a:solidFill>
                <a:srgbClr val="F8C7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mon Syllabus: Fall 2017">
  <p:cSld name="TITLE_AND_BODY_2_1_1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/>
        </p:nvSpPr>
        <p:spPr>
          <a:xfrm>
            <a:off x="311700" y="984775"/>
            <a:ext cx="8520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C700"/>
              </a:buClr>
              <a:buSzPts val="2000"/>
              <a:buFont typeface="Source Sans Pro"/>
              <a:buChar char="-"/>
            </a:pPr>
            <a:r>
              <a:rPr b="1" i="0" lang="en" sz="2000" u="none" cap="none" strike="noStrike">
                <a:solidFill>
                  <a:srgbClr val="F8C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U0: Neural Networks (Sep 20, 27)</a:t>
            </a:r>
            <a:endParaRPr b="1" i="0" sz="2000" u="none" cap="none" strike="noStrike">
              <a:solidFill>
                <a:srgbClr val="F8C7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B2F8"/>
              </a:buClr>
              <a:buSzPts val="1800"/>
              <a:buFont typeface="Source Sans Pro"/>
              <a:buChar char="-"/>
            </a:pPr>
            <a:r>
              <a:rPr b="0" i="0" lang="en" sz="1800" u="none" cap="none" strike="noStrike">
                <a:solidFill>
                  <a:srgbClr val="0DB2F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Lecture: An Intro to Neural Networks</a:t>
            </a:r>
            <a:endParaRPr b="0" i="0" sz="1800" u="none" cap="none" strike="noStrike">
              <a:solidFill>
                <a:srgbClr val="0DB2F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C700"/>
              </a:buClr>
              <a:buSzPts val="1800"/>
              <a:buFont typeface="Source Sans Pro"/>
              <a:buChar char="-"/>
            </a:pPr>
            <a:r>
              <a:rPr b="0" i="0" lang="en" sz="1800" u="none" cap="none" strike="noStrike">
                <a:solidFill>
                  <a:srgbClr val="F8C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Workshop: Building Your Own Neural Network</a:t>
            </a:r>
            <a:endParaRPr b="0" i="0" sz="1800" u="none" cap="none" strike="noStrike">
              <a:solidFill>
                <a:srgbClr val="F8C7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b="0" i="0" lang="en" sz="20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U1: Reinforcement Learning (Oct 11, 18)</a:t>
            </a:r>
            <a:endParaRPr b="0" i="0" sz="2000" u="none" cap="none" strike="noStrike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b="0" i="0" lang="en" sz="20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U2: Topics of Active Research (Nov 01, 08)</a:t>
            </a:r>
            <a:endParaRPr b="1" i="0" sz="2000" u="none" cap="none" strike="noStrike">
              <a:solidFill>
                <a:srgbClr val="F8C7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6"/>
          <p:cNvSpPr txBox="1"/>
          <p:nvPr/>
        </p:nvSpPr>
        <p:spPr>
          <a:xfrm>
            <a:off x="311700" y="311700"/>
            <a:ext cx="85206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Syllabus: </a:t>
            </a:r>
            <a:r>
              <a:rPr b="1" i="0" lang="en" sz="2800" u="none" cap="none" strike="noStrike">
                <a:solidFill>
                  <a:srgbClr val="FEFEFE"/>
                </a:solidFill>
                <a:latin typeface="PT Sans"/>
                <a:ea typeface="PT Sans"/>
                <a:cs typeface="PT Sans"/>
                <a:sym typeface="PT Sans"/>
              </a:rPr>
              <a:t>Fall 2017</a:t>
            </a:r>
            <a:endParaRPr b="1" i="0" sz="2800" u="none" cap="none" strike="noStrike">
              <a:solidFill>
                <a:srgbClr val="F8C7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">
  <p:cSld name="TITLE_AND_BODY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311700" y="314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311700" y="1021924"/>
            <a:ext cx="8520600" cy="3593100"/>
          </a:xfrm>
          <a:prstGeom prst="rect">
            <a:avLst/>
          </a:prstGeom>
          <a:solidFill>
            <a:srgbClr val="32333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Space Mono"/>
              <a:buChar char="●"/>
              <a:defRPr sz="2000">
                <a:solidFill>
                  <a:srgbClr val="FEFEFE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Space Mono"/>
              <a:buChar char="○"/>
              <a:defRPr sz="1800">
                <a:solidFill>
                  <a:srgbClr val="FEFEFE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600"/>
              <a:buFont typeface="Space Mono"/>
              <a:buChar char="■"/>
              <a:defRPr sz="1600">
                <a:solidFill>
                  <a:srgbClr val="FEFEFE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Space Mono"/>
              <a:buChar char="●"/>
              <a:defRPr>
                <a:solidFill>
                  <a:srgbClr val="FEFEFE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Space Mono"/>
              <a:buChar char="○"/>
              <a:defRPr>
                <a:solidFill>
                  <a:srgbClr val="FEFEFE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Space Mono"/>
              <a:buChar char="■"/>
              <a:defRPr>
                <a:solidFill>
                  <a:srgbClr val="FEFEFE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Space Mono"/>
              <a:buChar char="●"/>
              <a:defRPr>
                <a:solidFill>
                  <a:srgbClr val="FEFEFE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Space Mono"/>
              <a:buChar char="○"/>
              <a:defRPr>
                <a:solidFill>
                  <a:srgbClr val="FEFEFE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Space Mono"/>
              <a:buChar char="■"/>
              <a:defRPr>
                <a:solidFill>
                  <a:srgbClr val="FEFEFE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&amp; Word Explanation">
  <p:cSld name="TITLE_AND_TWO_COLUMNS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311700" y="314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311700" y="1021925"/>
            <a:ext cx="3999900" cy="3546900"/>
          </a:xfrm>
          <a:prstGeom prst="rect">
            <a:avLst/>
          </a:prstGeom>
          <a:solidFill>
            <a:srgbClr val="32333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Source Code Pro"/>
              <a:buChar char="●"/>
              <a:defRPr sz="2000">
                <a:solidFill>
                  <a:srgbClr val="FEFEFE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Source Code Pro"/>
              <a:buChar char="○"/>
              <a:defRPr sz="1800">
                <a:solidFill>
                  <a:srgbClr val="FEFEFE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600"/>
              <a:buFont typeface="Source Code Pro"/>
              <a:buChar char="■"/>
              <a:defRPr sz="1600">
                <a:solidFill>
                  <a:srgbClr val="FEFEFE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Source Code Pro"/>
              <a:buChar char="●"/>
              <a:defRPr>
                <a:solidFill>
                  <a:srgbClr val="FEFEFE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Source Code Pro"/>
              <a:buChar char="○"/>
              <a:defRPr sz="1200">
                <a:solidFill>
                  <a:srgbClr val="FEFEFE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Source Code Pro"/>
              <a:buChar char="■"/>
              <a:defRPr sz="1200">
                <a:solidFill>
                  <a:srgbClr val="FEFEFE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Source Code Pro"/>
              <a:buChar char="●"/>
              <a:defRPr sz="1200">
                <a:solidFill>
                  <a:srgbClr val="FEFEFE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Source Code Pro"/>
              <a:buChar char="○"/>
              <a:defRPr sz="1200">
                <a:solidFill>
                  <a:srgbClr val="FEFEFE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Source Code Pro"/>
              <a:buChar char="■"/>
              <a:defRPr sz="1200">
                <a:solidFill>
                  <a:srgbClr val="FEFEFE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8"/>
          <p:cNvSpPr txBox="1"/>
          <p:nvPr>
            <p:ph idx="2" type="body"/>
          </p:nvPr>
        </p:nvSpPr>
        <p:spPr>
          <a:xfrm>
            <a:off x="4832400" y="1021975"/>
            <a:ext cx="3999900" cy="3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3" name="Google Shape;83;p18"/>
          <p:cNvSpPr/>
          <p:nvPr/>
        </p:nvSpPr>
        <p:spPr>
          <a:xfrm>
            <a:off x="181200" y="887225"/>
            <a:ext cx="134700" cy="134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type="title"/>
          </p:nvPr>
        </p:nvSpPr>
        <p:spPr>
          <a:xfrm>
            <a:off x="311700" y="3117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6" name="Google Shape;86;p19"/>
          <p:cNvSpPr txBox="1"/>
          <p:nvPr>
            <p:ph idx="1" type="body"/>
          </p:nvPr>
        </p:nvSpPr>
        <p:spPr>
          <a:xfrm>
            <a:off x="311700" y="1202100"/>
            <a:ext cx="2808000" cy="3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7" name="Google Shape;87;p19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0" name="Google Shape;90;p20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TITLE_AND_BODY_2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idx="1" type="body"/>
          </p:nvPr>
        </p:nvSpPr>
        <p:spPr>
          <a:xfrm>
            <a:off x="311700" y="984775"/>
            <a:ext cx="8520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  <a:defRPr sz="2000"/>
            </a:lvl1pPr>
            <a:lvl2pPr indent="-3429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lphaLcPeriod"/>
              <a:defRPr sz="1800"/>
            </a:lvl2pPr>
            <a:lvl3pPr indent="-3302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3"/>
          <p:cNvSpPr txBox="1"/>
          <p:nvPr/>
        </p:nvSpPr>
        <p:spPr>
          <a:xfrm>
            <a:off x="311700" y="311700"/>
            <a:ext cx="85206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Agenda 📅</a:t>
            </a:r>
            <a:endParaRPr b="1" i="0" sz="2800" u="none" cap="none" strike="noStrike">
              <a:solidFill>
                <a:srgbClr val="F8C7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sion">
  <p:cSld name="MAIN_POINT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21"/>
          <p:cNvSpPr txBox="1"/>
          <p:nvPr/>
        </p:nvSpPr>
        <p:spPr>
          <a:xfrm>
            <a:off x="508525" y="311700"/>
            <a:ext cx="8086800" cy="43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Mission:</a:t>
            </a:r>
            <a:r>
              <a:rPr b="1" i="0" lang="en" sz="3600" u="none" cap="none" strike="noStrike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b="0" i="0" lang="en" sz="3600" u="none" cap="none" strike="noStrike">
                <a:solidFill>
                  <a:srgbClr val="FEFEFE"/>
                </a:solidFill>
                <a:latin typeface="PT Sans"/>
                <a:ea typeface="PT Sans"/>
                <a:cs typeface="PT Sans"/>
                <a:sym typeface="PT Sans"/>
              </a:rPr>
              <a:t>To foster a hotspot for the next generation of intelligence researchers and engineers at UCF.</a:t>
            </a:r>
            <a:endParaRPr b="0" i="0" sz="3600" u="none" cap="none" strike="noStrike">
              <a:solidFill>
                <a:srgbClr val="FEFEF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7" name="Google Shape;97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8" name="Google Shape;98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302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" name="Google Shape;99;p22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22"/>
          <p:cNvSpPr/>
          <p:nvPr/>
        </p:nvSpPr>
        <p:spPr>
          <a:xfrm>
            <a:off x="4572100" y="4749900"/>
            <a:ext cx="4572000" cy="393600"/>
          </a:xfrm>
          <a:prstGeom prst="rect">
            <a:avLst/>
          </a:prstGeom>
          <a:solidFill>
            <a:srgbClr val="3233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/>
          <p:nvPr>
            <p:ph idx="1" type="body"/>
          </p:nvPr>
        </p:nvSpPr>
        <p:spPr>
          <a:xfrm>
            <a:off x="311700" y="4144800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</a:lstStyle>
          <a:p/>
        </p:txBody>
      </p:sp>
      <p:sp>
        <p:nvSpPr>
          <p:cNvPr id="103" name="Google Shape;103;p23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6" name="Google Shape;106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429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302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7" name="Google Shape;107;p24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onsors">
  <p:cSld name="BLANK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/>
          <p:nvPr/>
        </p:nvSpPr>
        <p:spPr>
          <a:xfrm>
            <a:off x="4585050" y="987600"/>
            <a:ext cx="2134800" cy="3624900"/>
          </a:xfrm>
          <a:prstGeom prst="rect">
            <a:avLst/>
          </a:prstGeom>
          <a:solidFill>
            <a:srgbClr val="2E3A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6706800" y="993575"/>
            <a:ext cx="2125500" cy="3624900"/>
          </a:xfrm>
          <a:prstGeom prst="rect">
            <a:avLst/>
          </a:prstGeom>
          <a:solidFill>
            <a:srgbClr val="2E3A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6"/>
          <p:cNvSpPr/>
          <p:nvPr/>
        </p:nvSpPr>
        <p:spPr>
          <a:xfrm>
            <a:off x="311700" y="984613"/>
            <a:ext cx="2134800" cy="3624900"/>
          </a:xfrm>
          <a:prstGeom prst="rect">
            <a:avLst/>
          </a:prstGeom>
          <a:solidFill>
            <a:srgbClr val="2E3A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6"/>
          <p:cNvSpPr/>
          <p:nvPr/>
        </p:nvSpPr>
        <p:spPr>
          <a:xfrm>
            <a:off x="2446500" y="990588"/>
            <a:ext cx="2125500" cy="3624900"/>
          </a:xfrm>
          <a:prstGeom prst="rect">
            <a:avLst/>
          </a:prstGeom>
          <a:solidFill>
            <a:srgbClr val="2E3A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6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6" name="Google Shape;116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6700" y="-1563350"/>
            <a:ext cx="1505100" cy="15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6"/>
          <p:cNvPicPr preferRelativeResize="0"/>
          <p:nvPr/>
        </p:nvPicPr>
        <p:blipFill rotWithShape="1">
          <a:blip r:embed="rId3">
            <a:alphaModFix/>
          </a:blip>
          <a:srcRect b="0" l="5594" r="2238" t="0"/>
          <a:stretch/>
        </p:blipFill>
        <p:spPr>
          <a:xfrm>
            <a:off x="4572000" y="2107325"/>
            <a:ext cx="2160900" cy="13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6"/>
          <p:cNvSpPr txBox="1"/>
          <p:nvPr/>
        </p:nvSpPr>
        <p:spPr>
          <a:xfrm>
            <a:off x="311700" y="311700"/>
            <a:ext cx="85206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Sponsors</a:t>
            </a:r>
            <a:endParaRPr b="1" i="0" sz="3600" u="none" cap="none" strike="noStrike">
              <a:solidFill>
                <a:srgbClr val="F8C7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19" name="Google Shape;11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25200" y="2322941"/>
            <a:ext cx="968100" cy="966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cially">
  <p:cSld name="SECTION_HEADER_1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/>
          <p:nvPr/>
        </p:nvSpPr>
        <p:spPr>
          <a:xfrm>
            <a:off x="4572025" y="987600"/>
            <a:ext cx="4260300" cy="1811100"/>
          </a:xfrm>
          <a:prstGeom prst="rect">
            <a:avLst/>
          </a:prstGeom>
          <a:solidFill>
            <a:srgbClr val="2E3A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7"/>
          <p:cNvSpPr/>
          <p:nvPr/>
        </p:nvSpPr>
        <p:spPr>
          <a:xfrm>
            <a:off x="4567500" y="2801400"/>
            <a:ext cx="4260300" cy="1811100"/>
          </a:xfrm>
          <a:prstGeom prst="rect">
            <a:avLst/>
          </a:prstGeom>
          <a:solidFill>
            <a:srgbClr val="2E3A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7"/>
          <p:cNvSpPr/>
          <p:nvPr/>
        </p:nvSpPr>
        <p:spPr>
          <a:xfrm>
            <a:off x="316225" y="987600"/>
            <a:ext cx="4260300" cy="1811100"/>
          </a:xfrm>
          <a:prstGeom prst="rect">
            <a:avLst/>
          </a:prstGeom>
          <a:solidFill>
            <a:srgbClr val="2E3A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7"/>
          <p:cNvSpPr/>
          <p:nvPr/>
        </p:nvSpPr>
        <p:spPr>
          <a:xfrm>
            <a:off x="311700" y="2801400"/>
            <a:ext cx="4260300" cy="1811100"/>
          </a:xfrm>
          <a:prstGeom prst="rect">
            <a:avLst/>
          </a:prstGeom>
          <a:solidFill>
            <a:srgbClr val="2E3A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" name="Google Shape;125;p27"/>
          <p:cNvGrpSpPr/>
          <p:nvPr/>
        </p:nvGrpSpPr>
        <p:grpSpPr>
          <a:xfrm>
            <a:off x="4567500" y="3167425"/>
            <a:ext cx="4260300" cy="1079050"/>
            <a:chOff x="4567500" y="3167425"/>
            <a:chExt cx="4260300" cy="1079050"/>
          </a:xfrm>
        </p:grpSpPr>
        <p:pic>
          <p:nvPicPr>
            <p:cNvPr descr="FB-f-Logo__blue_1024.png" id="126" name="Google Shape;126;p2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354925" y="3167425"/>
              <a:ext cx="685450" cy="685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p27"/>
            <p:cNvSpPr txBox="1"/>
            <p:nvPr/>
          </p:nvSpPr>
          <p:spPr>
            <a:xfrm>
              <a:off x="4567500" y="3852875"/>
              <a:ext cx="42603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sng" cap="none" strike="noStrike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  <a:hlinkClick r:id="rId3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goo.gl/FPuxtt</a:t>
              </a:r>
              <a:endParaRPr b="0" i="0" sz="1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128" name="Google Shape;128;p27"/>
          <p:cNvGrpSpPr/>
          <p:nvPr/>
        </p:nvGrpSpPr>
        <p:grpSpPr>
          <a:xfrm>
            <a:off x="311803" y="3173381"/>
            <a:ext cx="4260300" cy="1067144"/>
            <a:chOff x="311803" y="3173381"/>
            <a:chExt cx="4260300" cy="1067144"/>
          </a:xfrm>
        </p:grpSpPr>
        <p:sp>
          <p:nvSpPr>
            <p:cNvPr id="129" name="Google Shape;129;p27"/>
            <p:cNvSpPr txBox="1"/>
            <p:nvPr/>
          </p:nvSpPr>
          <p:spPr>
            <a:xfrm>
              <a:off x="311803" y="3846925"/>
              <a:ext cx="42603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FEFEFE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&lt;pending&gt;</a:t>
              </a:r>
              <a:endParaRPr b="0" i="0" sz="18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descr="YouTube-icon-full_color.png" id="130" name="Google Shape;130;p27"/>
            <p:cNvPicPr preferRelativeResize="0"/>
            <p:nvPr/>
          </p:nvPicPr>
          <p:blipFill rotWithShape="1">
            <a:blip r:embed="rId4">
              <a:alphaModFix/>
            </a:blip>
            <a:srcRect b="0" l="0" r="10" t="0"/>
            <a:stretch/>
          </p:blipFill>
          <p:spPr>
            <a:xfrm>
              <a:off x="1975508" y="3173381"/>
              <a:ext cx="958100" cy="6746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1" name="Google Shape;131;p27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2" name="Google Shape;132;p27"/>
          <p:cNvGrpSpPr/>
          <p:nvPr/>
        </p:nvGrpSpPr>
        <p:grpSpPr>
          <a:xfrm>
            <a:off x="4567500" y="1353625"/>
            <a:ext cx="4260300" cy="1079050"/>
            <a:chOff x="4567500" y="1353625"/>
            <a:chExt cx="4260300" cy="1079050"/>
          </a:xfrm>
        </p:grpSpPr>
        <p:sp>
          <p:nvSpPr>
            <p:cNvPr id="133" name="Google Shape;133;p27"/>
            <p:cNvSpPr txBox="1"/>
            <p:nvPr/>
          </p:nvSpPr>
          <p:spPr>
            <a:xfrm>
              <a:off x="4567500" y="2039075"/>
              <a:ext cx="42603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FEFEFE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&lt;pending&gt;</a:t>
              </a:r>
              <a:endParaRPr b="0" i="0" sz="18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134" name="Google Shape;134;p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359450" y="1353625"/>
              <a:ext cx="685450" cy="6854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5" name="Google Shape;135;p27"/>
          <p:cNvSpPr txBox="1"/>
          <p:nvPr/>
        </p:nvSpPr>
        <p:spPr>
          <a:xfrm>
            <a:off x="311700" y="311700"/>
            <a:ext cx="85206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On the Interwebs</a:t>
            </a:r>
            <a:endParaRPr b="1" i="0" sz="3600" u="none" cap="none" strike="noStrike">
              <a:solidFill>
                <a:srgbClr val="F8C7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grpSp>
        <p:nvGrpSpPr>
          <p:cNvPr id="136" name="Google Shape;136;p27"/>
          <p:cNvGrpSpPr/>
          <p:nvPr/>
        </p:nvGrpSpPr>
        <p:grpSpPr>
          <a:xfrm>
            <a:off x="311653" y="1353625"/>
            <a:ext cx="4260300" cy="1079050"/>
            <a:chOff x="311653" y="1353625"/>
            <a:chExt cx="4260300" cy="1079050"/>
          </a:xfrm>
        </p:grpSpPr>
        <p:sp>
          <p:nvSpPr>
            <p:cNvPr id="137" name="Google Shape;137;p27"/>
            <p:cNvSpPr txBox="1"/>
            <p:nvPr/>
          </p:nvSpPr>
          <p:spPr>
            <a:xfrm>
              <a:off x="311653" y="2039075"/>
              <a:ext cx="42603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sng" cap="none" strike="noStrike">
                  <a:solidFill>
                    <a:srgbClr val="FEFEFE"/>
                  </a:solidFill>
                  <a:latin typeface="Source Sans Pro"/>
                  <a:ea typeface="Source Sans Pro"/>
                  <a:cs typeface="Source Sans Pro"/>
                  <a:sym typeface="Source Sans Pro"/>
                  <a:hlinkClick r:id="rId6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goo.gl/Pq3tP4</a:t>
              </a:r>
              <a:endParaRPr b="0" i="0" sz="18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138" name="Google Shape;138;p2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096783" y="1353625"/>
              <a:ext cx="684663" cy="685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30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016225"/>
            <a:ext cx="8520600" cy="3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●"/>
              <a:defRPr sz="2000">
                <a:solidFill>
                  <a:schemeClr val="lt2"/>
                </a:solidFill>
              </a:defRPr>
            </a:lvl1pPr>
            <a:lvl2pPr indent="-3429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  <a:defRPr sz="1800">
                <a:solidFill>
                  <a:schemeClr val="lt2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Char char="■"/>
              <a:defRPr sz="1600">
                <a:solidFill>
                  <a:schemeClr val="lt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311700" y="314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021925"/>
            <a:ext cx="3999900" cy="3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021925"/>
            <a:ext cx="3999900" cy="3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311700" y="314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pe Ass Questions">
  <p:cSld name="BLANK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" name="Google Shape;37;p7"/>
          <p:cNvPicPr preferRelativeResize="0"/>
          <p:nvPr/>
        </p:nvPicPr>
        <p:blipFill rotWithShape="1">
          <a:blip r:embed="rId2">
            <a:alphaModFix/>
          </a:blip>
          <a:srcRect b="15359" l="36745" r="36439" t="32341"/>
          <a:stretch/>
        </p:blipFill>
        <p:spPr>
          <a:xfrm>
            <a:off x="3799450" y="1958500"/>
            <a:ext cx="1545101" cy="1695049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 txBox="1"/>
          <p:nvPr/>
        </p:nvSpPr>
        <p:spPr>
          <a:xfrm>
            <a:off x="311700" y="311700"/>
            <a:ext cx="85206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Questions?</a:t>
            </a:r>
            <a:endParaRPr b="1" i="0" sz="3600" u="none" cap="none" strike="noStrike">
              <a:solidFill>
                <a:srgbClr val="F8C7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ferences">
  <p:cSld name="TITLE_AND_BODY_2_2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idx="1" type="body"/>
          </p:nvPr>
        </p:nvSpPr>
        <p:spPr>
          <a:xfrm>
            <a:off x="311700" y="984775"/>
            <a:ext cx="8520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  <a:defRPr sz="2000"/>
            </a:lvl1pPr>
            <a:lvl2pPr indent="-3429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lphaLcPeriod"/>
              <a:defRPr sz="1800"/>
            </a:lvl2pPr>
            <a:lvl3pPr indent="-3302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9"/>
          <p:cNvSpPr txBox="1"/>
          <p:nvPr/>
        </p:nvSpPr>
        <p:spPr>
          <a:xfrm>
            <a:off x="311700" y="311700"/>
            <a:ext cx="85206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References (Check ’em Out)</a:t>
            </a:r>
            <a:endParaRPr b="1" i="0" sz="2800" u="none" cap="none" strike="noStrike">
              <a:solidFill>
                <a:srgbClr val="F8C7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TITLE_AND_BODY_2_2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984775"/>
            <a:ext cx="8520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  <a:defRPr sz="2000"/>
            </a:lvl1pPr>
            <a:lvl2pPr indent="-3429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lphaLcPeriod"/>
              <a:defRPr sz="1800"/>
            </a:lvl2pPr>
            <a:lvl3pPr indent="-3302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10"/>
          <p:cNvSpPr txBox="1"/>
          <p:nvPr/>
        </p:nvSpPr>
        <p:spPr>
          <a:xfrm>
            <a:off x="311700" y="311700"/>
            <a:ext cx="85206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Resources (Check ’em Out)</a:t>
            </a:r>
            <a:endParaRPr b="1" i="0" sz="2800" u="none" cap="none" strike="noStrike">
              <a:solidFill>
                <a:srgbClr val="F8C7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2E3A4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4749900"/>
            <a:ext cx="9144000" cy="393600"/>
          </a:xfrm>
          <a:prstGeom prst="rect">
            <a:avLst/>
          </a:prstGeom>
          <a:solidFill>
            <a:srgbClr val="3233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314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C700"/>
              </a:buClr>
              <a:buSzPts val="2800"/>
              <a:buFont typeface="PT Sans"/>
              <a:buNone/>
              <a:defRPr b="1" i="0" sz="2800" u="none" cap="none" strike="noStrike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984775"/>
            <a:ext cx="8520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ource Sans Pro"/>
              <a:buChar char="●"/>
              <a:defRPr b="0" i="0" sz="20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Char char="■"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 b="0" i="0" sz="14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 b="0" i="0" sz="14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 b="0" i="0" sz="14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 b="0" i="0" sz="14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 b="0" i="0" sz="14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 b="0" i="0" sz="14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0" y="4749900"/>
            <a:ext cx="109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8C7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ucfai.org/discord" TargetMode="External"/><Relationship Id="rId4" Type="http://schemas.openxmlformats.org/officeDocument/2006/relationships/image" Target="../media/image1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python.org/downloads/" TargetMode="External"/><Relationship Id="rId4" Type="http://schemas.openxmlformats.org/officeDocument/2006/relationships/hyperlink" Target="https://github.com/Hevia/workshops" TargetMode="External"/><Relationship Id="rId5" Type="http://schemas.openxmlformats.org/officeDocument/2006/relationships/image" Target="../media/image8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Hevia/workshops" TargetMode="External"/><Relationship Id="rId4" Type="http://schemas.openxmlformats.org/officeDocument/2006/relationships/hyperlink" Target="https://git-scm.com/" TargetMode="External"/><Relationship Id="rId5" Type="http://schemas.openxmlformats.org/officeDocument/2006/relationships/hyperlink" Target="https://github.com/Hevia/workshops" TargetMode="External"/><Relationship Id="rId6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>
            <p:ph type="ctrTitle"/>
          </p:nvPr>
        </p:nvSpPr>
        <p:spPr>
          <a:xfrm>
            <a:off x="311708" y="3016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Markov Chains</a:t>
            </a:r>
            <a:endParaRPr b="0">
              <a:solidFill>
                <a:srgbClr val="F8C700"/>
              </a:solidFill>
            </a:endParaRPr>
          </a:p>
        </p:txBody>
      </p:sp>
      <p:sp>
        <p:nvSpPr>
          <p:cNvPr id="144" name="Google Shape;144;p28"/>
          <p:cNvSpPr txBox="1"/>
          <p:nvPr>
            <p:ph idx="1" type="subTitle"/>
          </p:nvPr>
        </p:nvSpPr>
        <p:spPr>
          <a:xfrm>
            <a:off x="311700" y="23912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Or how to create fake Wikipedia articles about Dinosaurs 🐊</a:t>
            </a:r>
            <a:endParaRPr/>
          </a:p>
        </p:txBody>
      </p:sp>
      <p:sp>
        <p:nvSpPr>
          <p:cNvPr id="145" name="Google Shape;145;p28"/>
          <p:cNvSpPr txBox="1"/>
          <p:nvPr>
            <p:ph idx="2" type="subTitle"/>
          </p:nvPr>
        </p:nvSpPr>
        <p:spPr>
          <a:xfrm>
            <a:off x="7426475" y="4749900"/>
            <a:ext cx="1717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9/17/2020</a:t>
            </a:r>
            <a:endParaRPr/>
          </a:p>
        </p:txBody>
      </p:sp>
      <p:sp>
        <p:nvSpPr>
          <p:cNvPr id="146" name="Google Shape;146;p28"/>
          <p:cNvSpPr txBox="1"/>
          <p:nvPr>
            <p:ph idx="3" type="subTitle"/>
          </p:nvPr>
        </p:nvSpPr>
        <p:spPr>
          <a:xfrm>
            <a:off x="5892325" y="3957300"/>
            <a:ext cx="294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By: Anthony Hevia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 txBox="1"/>
          <p:nvPr>
            <p:ph type="title"/>
          </p:nvPr>
        </p:nvSpPr>
        <p:spPr>
          <a:xfrm>
            <a:off x="311700" y="30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Markov Chains: Applications 💻</a:t>
            </a:r>
            <a:endParaRPr>
              <a:solidFill>
                <a:srgbClr val="EEEEEE"/>
              </a:solidFill>
            </a:endParaRPr>
          </a:p>
        </p:txBody>
      </p:sp>
      <p:sp>
        <p:nvSpPr>
          <p:cNvPr id="216" name="Google Shape;216;p37"/>
          <p:cNvSpPr txBox="1"/>
          <p:nvPr>
            <p:ph idx="1" type="body"/>
          </p:nvPr>
        </p:nvSpPr>
        <p:spPr>
          <a:xfrm>
            <a:off x="311700" y="1016225"/>
            <a:ext cx="8520600" cy="3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Google’s original page ranking </a:t>
            </a:r>
            <a:r>
              <a:rPr lang="en"/>
              <a:t>algorithm</a:t>
            </a:r>
            <a:r>
              <a:rPr lang="en"/>
              <a:t> was a Markov Chain.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The predictive keyboard on your phone is a Markov Chain (or at least used to be).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Early versions of speech recognition used Hidden Markov Models, a version of a Markov Chain. 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Have been used to model population dynamics of animal communities.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Generative Art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217" name="Google Shape;217;p37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/>
          <p:nvPr>
            <p:ph type="title"/>
          </p:nvPr>
        </p:nvSpPr>
        <p:spPr>
          <a:xfrm>
            <a:off x="311700" y="30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Markov Chains: How does it work? 📏</a:t>
            </a:r>
            <a:endParaRPr>
              <a:solidFill>
                <a:srgbClr val="EEEEEE"/>
              </a:solidFill>
            </a:endParaRPr>
          </a:p>
        </p:txBody>
      </p:sp>
      <p:sp>
        <p:nvSpPr>
          <p:cNvPr id="223" name="Google Shape;223;p38"/>
          <p:cNvSpPr txBox="1"/>
          <p:nvPr>
            <p:ph idx="1" type="body"/>
          </p:nvPr>
        </p:nvSpPr>
        <p:spPr>
          <a:xfrm>
            <a:off x="311700" y="1016225"/>
            <a:ext cx="8520600" cy="3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Consider the sentences: [“I love to eat pizza”, “I like to eat porridge”, and “I like to eat pancakes”].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We need to figure out what is the probability of what word comes after the current word we’re on.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We can use a</a:t>
            </a:r>
            <a:r>
              <a:rPr lang="en">
                <a:solidFill>
                  <a:srgbClr val="F8C700"/>
                </a:solidFill>
              </a:rPr>
              <a:t> </a:t>
            </a:r>
            <a:r>
              <a:rPr lang="en" u="sng">
                <a:solidFill>
                  <a:srgbClr val="F8C700"/>
                </a:solidFill>
              </a:rPr>
              <a:t>for loop</a:t>
            </a:r>
            <a:r>
              <a:rPr lang="en"/>
              <a:t> to loop over our words in the sentences. 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If we are at position “i”, we want to know the word at “i + 1”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224" name="Google Shape;224;p38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 txBox="1"/>
          <p:nvPr>
            <p:ph type="title"/>
          </p:nvPr>
        </p:nvSpPr>
        <p:spPr>
          <a:xfrm>
            <a:off x="311700" y="30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Markov Chains: How does it work? </a:t>
            </a:r>
            <a:r>
              <a:rPr lang="en"/>
              <a:t>📏</a:t>
            </a:r>
            <a:endParaRPr>
              <a:solidFill>
                <a:srgbClr val="EEEEEE"/>
              </a:solidFill>
            </a:endParaRPr>
          </a:p>
        </p:txBody>
      </p:sp>
      <p:sp>
        <p:nvSpPr>
          <p:cNvPr id="230" name="Google Shape;230;p39"/>
          <p:cNvSpPr txBox="1"/>
          <p:nvPr>
            <p:ph idx="1" type="body"/>
          </p:nvPr>
        </p:nvSpPr>
        <p:spPr>
          <a:xfrm>
            <a:off x="311700" y="1016225"/>
            <a:ext cx="8520600" cy="3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Consider the sentences: [“I love to eat pizza”, “I like to eat porridge”, and “I like to eat pancakes”].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i = 0, then i + 1 = 1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Sentence1[0] = ‘I’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Sentence1[0 + 1] = ‘love’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In code, we will use a </a:t>
            </a:r>
            <a:r>
              <a:rPr lang="en" u="sng">
                <a:solidFill>
                  <a:srgbClr val="F8C700"/>
                </a:solidFill>
              </a:rPr>
              <a:t>data structure</a:t>
            </a:r>
            <a:r>
              <a:rPr lang="en"/>
              <a:t>, to </a:t>
            </a:r>
            <a:r>
              <a:rPr lang="en" u="sng">
                <a:solidFill>
                  <a:srgbClr val="F8C700"/>
                </a:solidFill>
              </a:rPr>
              <a:t>keep track</a:t>
            </a:r>
            <a:r>
              <a:rPr lang="en"/>
              <a:t> of what word comes after our current word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We </a:t>
            </a:r>
            <a:r>
              <a:rPr lang="en" u="sng">
                <a:solidFill>
                  <a:srgbClr val="F8C700"/>
                </a:solidFill>
              </a:rPr>
              <a:t>repeat</a:t>
            </a:r>
            <a:r>
              <a:rPr lang="en"/>
              <a:t> this process over all our sentences and all the words in our sentences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231" name="Google Shape;231;p39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/>
          <p:nvPr>
            <p:ph type="title"/>
          </p:nvPr>
        </p:nvSpPr>
        <p:spPr>
          <a:xfrm>
            <a:off x="311700" y="30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Markov Chains: How does it work? </a:t>
            </a:r>
            <a:r>
              <a:rPr lang="en"/>
              <a:t>📏</a:t>
            </a:r>
            <a:endParaRPr>
              <a:solidFill>
                <a:srgbClr val="EEEEEE"/>
              </a:solidFill>
            </a:endParaRPr>
          </a:p>
        </p:txBody>
      </p:sp>
      <p:sp>
        <p:nvSpPr>
          <p:cNvPr id="237" name="Google Shape;237;p40"/>
          <p:cNvSpPr txBox="1"/>
          <p:nvPr>
            <p:ph idx="1" type="body"/>
          </p:nvPr>
        </p:nvSpPr>
        <p:spPr>
          <a:xfrm>
            <a:off x="311700" y="1016225"/>
            <a:ext cx="8520600" cy="3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Python </a:t>
            </a:r>
            <a:r>
              <a:rPr lang="en"/>
              <a:t>Pseudocode: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 every sentence in sentences:</a:t>
            </a:r>
            <a:endParaRPr/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For every word in the sentence</a:t>
            </a:r>
            <a:endParaRPr/>
          </a:p>
          <a:p>
            <a: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mysterious _data_structure[current word].append(next word in the sentence)</a:t>
            </a:r>
            <a:endParaRPr/>
          </a:p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Here are some questions (answers shown in the code):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What is this mysterious data structure?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What is the runtime?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Why do we have to go through each word in the sentence?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238" name="Google Shape;238;p40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1"/>
          <p:cNvSpPr txBox="1"/>
          <p:nvPr>
            <p:ph type="title"/>
          </p:nvPr>
        </p:nvSpPr>
        <p:spPr>
          <a:xfrm>
            <a:off x="311700" y="30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Markov Chains: How does it work? </a:t>
            </a:r>
            <a:r>
              <a:rPr lang="en"/>
              <a:t>📏</a:t>
            </a:r>
            <a:endParaRPr>
              <a:solidFill>
                <a:srgbClr val="EEEEEE"/>
              </a:solidFill>
            </a:endParaRPr>
          </a:p>
        </p:txBody>
      </p:sp>
      <p:sp>
        <p:nvSpPr>
          <p:cNvPr id="244" name="Google Shape;244;p41"/>
          <p:cNvSpPr txBox="1"/>
          <p:nvPr>
            <p:ph idx="1" type="body"/>
          </p:nvPr>
        </p:nvSpPr>
        <p:spPr>
          <a:xfrm>
            <a:off x="311700" y="1016225"/>
            <a:ext cx="8520600" cy="3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Markov Chain from the example sentences: </a:t>
            </a:r>
            <a:r>
              <a:rPr lang="en"/>
              <a:t>[“I love to eat pizza”, “I like to eat porridge”, and “I like to eat pancakes”].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245" name="Google Shape;245;p41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6" name="Google Shape;24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763" y="1488725"/>
            <a:ext cx="4546476" cy="340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 txBox="1"/>
          <p:nvPr>
            <p:ph type="title"/>
          </p:nvPr>
        </p:nvSpPr>
        <p:spPr>
          <a:xfrm>
            <a:off x="311700" y="2023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Let's</a:t>
            </a:r>
            <a:r>
              <a:rPr lang="en"/>
              <a:t> look at the code!</a:t>
            </a:r>
            <a:endParaRPr>
              <a:solidFill>
                <a:srgbClr val="EEEEEE"/>
              </a:solidFill>
            </a:endParaRPr>
          </a:p>
        </p:txBody>
      </p:sp>
      <p:sp>
        <p:nvSpPr>
          <p:cNvPr id="252" name="Google Shape;252;p42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"/>
          <p:cNvSpPr txBox="1"/>
          <p:nvPr>
            <p:ph type="title"/>
          </p:nvPr>
        </p:nvSpPr>
        <p:spPr>
          <a:xfrm>
            <a:off x="311700" y="30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Markov Chains: Where to go next? 🚀</a:t>
            </a:r>
            <a:endParaRPr>
              <a:solidFill>
                <a:srgbClr val="EEEEEE"/>
              </a:solidFill>
            </a:endParaRPr>
          </a:p>
        </p:txBody>
      </p:sp>
      <p:sp>
        <p:nvSpPr>
          <p:cNvPr id="258" name="Google Shape;258;p43"/>
          <p:cNvSpPr txBox="1"/>
          <p:nvPr>
            <p:ph idx="1" type="body"/>
          </p:nvPr>
        </p:nvSpPr>
        <p:spPr>
          <a:xfrm>
            <a:off x="311700" y="1016225"/>
            <a:ext cx="8520600" cy="3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Check out the exercises included in the README.md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Implement and deploy your own application that uses Markov Chains!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Read up on Hidden Markov Models for a more </a:t>
            </a:r>
            <a:r>
              <a:rPr lang="en"/>
              <a:t>advanced</a:t>
            </a:r>
            <a:r>
              <a:rPr lang="en"/>
              <a:t> version of Markov Chains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Learn about ngram Language Models which are Markov Chains with a slight increase in complexity 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Quantum Markov Chains are a thing as if the world wasn’t crazy enough.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You can even find Markov Chains in cutting edge fields like Reinforcement Learning! Check out the “Markov Decision Process”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259" name="Google Shape;259;p43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Questions? </a:t>
            </a:r>
            <a:r>
              <a:rPr lang="en"/>
              <a:t>🙋</a:t>
            </a:r>
            <a:endParaRPr/>
          </a:p>
        </p:txBody>
      </p:sp>
      <p:sp>
        <p:nvSpPr>
          <p:cNvPr id="265" name="Google Shape;265;p44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271" name="Google Shape;271;p45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6"/>
          <p:cNvSpPr txBox="1"/>
          <p:nvPr>
            <p:ph type="title"/>
          </p:nvPr>
        </p:nvSpPr>
        <p:spPr>
          <a:xfrm>
            <a:off x="311700" y="30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Python 101: Dictionaries </a:t>
            </a:r>
            <a:endParaRPr>
              <a:solidFill>
                <a:srgbClr val="EEEEEE"/>
              </a:solidFill>
            </a:endParaRPr>
          </a:p>
        </p:txBody>
      </p:sp>
      <p:sp>
        <p:nvSpPr>
          <p:cNvPr id="277" name="Google Shape;277;p46"/>
          <p:cNvSpPr txBox="1"/>
          <p:nvPr>
            <p:ph idx="1" type="body"/>
          </p:nvPr>
        </p:nvSpPr>
        <p:spPr>
          <a:xfrm>
            <a:off x="311700" y="1016225"/>
            <a:ext cx="8520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Dictionaries are a data structure that stores data in (key, value) pairs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Think of them as quite literally, real world dictionaries!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6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type="title"/>
          </p:nvPr>
        </p:nvSpPr>
        <p:spPr>
          <a:xfrm>
            <a:off x="311700" y="308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Introduction 💬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52" name="Google Shape;152;p29"/>
          <p:cNvSpPr txBox="1"/>
          <p:nvPr>
            <p:ph idx="1" type="body"/>
          </p:nvPr>
        </p:nvSpPr>
        <p:spPr>
          <a:xfrm>
            <a:off x="311700" y="1016225"/>
            <a:ext cx="8520600" cy="3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Senior CS Major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Officer with AI@UCF 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Undergrad researcher in evolutionary computation and bioinformatics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Check out the AI Club discord: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https://ucfai.org/discord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Shameless Twitter plug: @starch_wars</a:t>
            </a:r>
            <a:endParaRPr/>
          </a:p>
        </p:txBody>
      </p:sp>
      <p:sp>
        <p:nvSpPr>
          <p:cNvPr id="153" name="Google Shape;153;p29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4" name="Google Shape;15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6591929" y="2550575"/>
            <a:ext cx="2289571" cy="1717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311700" y="984775"/>
            <a:ext cx="8520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en">
                <a:solidFill>
                  <a:srgbClr val="FFFFFF"/>
                </a:solidFill>
              </a:rPr>
              <a:t>Prereqs, where to find the code.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What are sequences?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What problems do they solve and why do we care?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Markov Chains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Examples 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The </a:t>
            </a:r>
            <a:r>
              <a:rPr lang="en"/>
              <a:t>algorithm</a:t>
            </a:r>
            <a:r>
              <a:rPr lang="en"/>
              <a:t> behind them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Code walkthrough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lphaLcPeriod"/>
            </a:pPr>
            <a:r>
              <a:rPr lang="en"/>
              <a:t>Where to go next?</a:t>
            </a:r>
            <a:endParaRPr/>
          </a:p>
        </p:txBody>
      </p:sp>
      <p:sp>
        <p:nvSpPr>
          <p:cNvPr id="160" name="Google Shape;160;p30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/>
          <p:nvPr>
            <p:ph type="title"/>
          </p:nvPr>
        </p:nvSpPr>
        <p:spPr>
          <a:xfrm>
            <a:off x="311700" y="308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Prereqs, Installing Python…. 🐍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66" name="Google Shape;166;p31"/>
          <p:cNvSpPr txBox="1"/>
          <p:nvPr>
            <p:ph idx="1" type="body"/>
          </p:nvPr>
        </p:nvSpPr>
        <p:spPr>
          <a:xfrm>
            <a:off x="311700" y="1016225"/>
            <a:ext cx="8520600" cy="3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-"/>
            </a:pPr>
            <a:r>
              <a:rPr lang="en"/>
              <a:t>Install latest version of Python 3 at: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https://www.python.org/downloads/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Any version of Python 3.6 or higher is good 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Code can be found at: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https://github.com/Hevia/workshops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You can check which version of Python you have by typing: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“python3 --version” or “python --version” in your command line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1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8" name="Google Shape;16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2500" y="2893250"/>
            <a:ext cx="1637925" cy="163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222" y="3017200"/>
            <a:ext cx="3352774" cy="72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4225" y="3915700"/>
            <a:ext cx="5495900" cy="76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>
            <p:ph type="title"/>
          </p:nvPr>
        </p:nvSpPr>
        <p:spPr>
          <a:xfrm>
            <a:off x="311700" y="308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Prereqs, Downloading the repo…. 🐍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76" name="Google Shape;176;p32"/>
          <p:cNvSpPr txBox="1"/>
          <p:nvPr>
            <p:ph idx="1" type="body"/>
          </p:nvPr>
        </p:nvSpPr>
        <p:spPr>
          <a:xfrm>
            <a:off x="311700" y="1016225"/>
            <a:ext cx="8520600" cy="3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Code can be found at: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https://github.com/Hevia/workshops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Install git here: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https://git-scm.com/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Getting the code is as simple as: 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“git clone </a:t>
            </a:r>
            <a:r>
              <a:rPr lang="en">
                <a:solidFill>
                  <a:srgbClr val="EFEFEF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https://github.com/Hevia/workshops</a:t>
            </a:r>
            <a:r>
              <a:rPr lang="en"/>
              <a:t>”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2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8" name="Google Shape;17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838" y="2971463"/>
            <a:ext cx="8220075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/>
          <p:nvPr>
            <p:ph type="title"/>
          </p:nvPr>
        </p:nvSpPr>
        <p:spPr>
          <a:xfrm>
            <a:off x="311700" y="308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Sequences… What are they? Sequences… What are t….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84" name="Google Shape;184;p33"/>
          <p:cNvSpPr txBox="1"/>
          <p:nvPr>
            <p:ph idx="1" type="body"/>
          </p:nvPr>
        </p:nvSpPr>
        <p:spPr>
          <a:xfrm>
            <a:off x="311700" y="1016225"/>
            <a:ext cx="8520600" cy="3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-"/>
            </a:pPr>
            <a:r>
              <a:rPr lang="en"/>
              <a:t>Sequences are a set of events that follow some sort of order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Also called “Time-Series” data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Examples: Weather, Stonks, Language, Cooking, Lifecycle of an organism</a:t>
            </a:r>
            <a:endParaRPr/>
          </a:p>
        </p:txBody>
      </p:sp>
      <p:sp>
        <p:nvSpPr>
          <p:cNvPr id="185" name="Google Shape;185;p33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6" name="Google Shape;1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825" y="2404925"/>
            <a:ext cx="3367334" cy="210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500" y="2404925"/>
            <a:ext cx="3741500" cy="210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>
            <p:ph type="title"/>
          </p:nvPr>
        </p:nvSpPr>
        <p:spPr>
          <a:xfrm>
            <a:off x="311700" y="30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Sequences… the numbers Mason, what do they mean?</a:t>
            </a:r>
            <a:endParaRPr>
              <a:solidFill>
                <a:srgbClr val="EEEEEE"/>
              </a:solidFill>
            </a:endParaRPr>
          </a:p>
        </p:txBody>
      </p:sp>
      <p:sp>
        <p:nvSpPr>
          <p:cNvPr id="193" name="Google Shape;193;p34"/>
          <p:cNvSpPr txBox="1"/>
          <p:nvPr>
            <p:ph idx="1" type="body"/>
          </p:nvPr>
        </p:nvSpPr>
        <p:spPr>
          <a:xfrm>
            <a:off x="311700" y="1016225"/>
            <a:ext cx="8520600" cy="3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Intuition: If we know the present, we can predict the future. 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>
                <a:solidFill>
                  <a:srgbClr val="F8C700"/>
                </a:solidFill>
              </a:rPr>
              <a:t>Examples</a:t>
            </a:r>
            <a:r>
              <a:rPr lang="en"/>
              <a:t>: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If you see dark clouds, you know it might rain soon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If a company announced a hit new product, stocks might go </a:t>
            </a:r>
            <a:r>
              <a:rPr lang="en"/>
              <a:t>up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If an invasive species is introduced, we might see populations of native species decline.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Language itself is a sequence, the rules of grammar create restrictions on which words come after what.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4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5" name="Google Shape;1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4500" y="3428248"/>
            <a:ext cx="2495700" cy="12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/>
          <p:nvPr>
            <p:ph type="title"/>
          </p:nvPr>
        </p:nvSpPr>
        <p:spPr>
          <a:xfrm>
            <a:off x="311700" y="30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 problems do they solve? 📝</a:t>
            </a:r>
            <a:endParaRPr>
              <a:solidFill>
                <a:srgbClr val="EEEEEE"/>
              </a:solidFill>
            </a:endParaRPr>
          </a:p>
        </p:txBody>
      </p:sp>
      <p:sp>
        <p:nvSpPr>
          <p:cNvPr id="201" name="Google Shape;201;p35"/>
          <p:cNvSpPr txBox="1"/>
          <p:nvPr>
            <p:ph idx="1" type="body"/>
          </p:nvPr>
        </p:nvSpPr>
        <p:spPr>
          <a:xfrm>
            <a:off x="311700" y="1016225"/>
            <a:ext cx="8520600" cy="3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Predicting the future or, the next event in a “sequence” is a core application of Computer Science.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>
                <a:solidFill>
                  <a:srgbClr val="F8C700"/>
                </a:solidFill>
              </a:rPr>
              <a:t>Examples</a:t>
            </a:r>
            <a:r>
              <a:rPr lang="en"/>
              <a:t>: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>
                <a:solidFill>
                  <a:srgbClr val="0DB2F8"/>
                </a:solidFill>
              </a:rPr>
              <a:t>Weather forecasting</a:t>
            </a:r>
            <a:r>
              <a:rPr lang="en"/>
              <a:t> : The weather tomorrow?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>
                <a:solidFill>
                  <a:srgbClr val="0DB2F8"/>
                </a:solidFill>
              </a:rPr>
              <a:t>Climate Modeling</a:t>
            </a:r>
            <a:r>
              <a:rPr lang="en"/>
              <a:t> : The climate 10 years from now?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>
                <a:solidFill>
                  <a:srgbClr val="0DB2F8"/>
                </a:solidFill>
              </a:rPr>
              <a:t>Advertising</a:t>
            </a:r>
            <a:r>
              <a:rPr lang="en"/>
              <a:t> : Which Ad will get the most clicks?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>
                <a:solidFill>
                  <a:srgbClr val="0DB2F8"/>
                </a:solidFill>
              </a:rPr>
              <a:t>Social Media</a:t>
            </a:r>
            <a:r>
              <a:rPr lang="en"/>
              <a:t> : What happens after a user does action X?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5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 txBox="1"/>
          <p:nvPr>
            <p:ph type="title"/>
          </p:nvPr>
        </p:nvSpPr>
        <p:spPr>
          <a:xfrm>
            <a:off x="311700" y="30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Markov Chains: Introduction 📚</a:t>
            </a:r>
            <a:endParaRPr>
              <a:solidFill>
                <a:srgbClr val="EEEEEE"/>
              </a:solidFill>
            </a:endParaRPr>
          </a:p>
        </p:txBody>
      </p:sp>
      <p:sp>
        <p:nvSpPr>
          <p:cNvPr id="208" name="Google Shape;208;p36"/>
          <p:cNvSpPr txBox="1"/>
          <p:nvPr>
            <p:ph idx="1" type="body"/>
          </p:nvPr>
        </p:nvSpPr>
        <p:spPr>
          <a:xfrm>
            <a:off x="311700" y="1016225"/>
            <a:ext cx="8520600" cy="3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Markov Chains are one of the mains way of mathematically modeling a sequence of events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Each event is a “state” and there is a “probability” of going from state A or state B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209" name="Google Shape;209;p36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0" name="Google Shape;21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150" y="2296175"/>
            <a:ext cx="2319151" cy="231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MM 2017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